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Welcome. One framing sentence: this deck is a snapshot, the playbook itself is a living collection. Everything here exists to serve one loop, which we get to near the end.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the room which death they have seen. Almost everyone has seen both. The point is these are not writing failures, they are system failures.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 4 is on the dark card deliberately. A play without a when-not-to is an instruction, and instructions do not transfer. It is also the sharpest single test of whether a document is a playbook at all.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test is an artefact in the collection with worked examples: Atlassian passes, the DDaT Playbook fails comprehensively, GitLab's handbook fails as a playbook and wins as a governance system.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sentence the whole collection hangs off. If the room remembers one slide, it is this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the flow left to right in one minute each. The writing, stage three, is the least interesting part. The system around it is where playbooks live or die.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Argyris and Schon. This is where most playbooks fail, before a word of the final document is written.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Everything else in the collection feeds this loop. If a team asks what governance means in practice: an owner, a status, a last-tested date per play, proposals by evidence, and retirement in the open. Nothing heavier.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GitLab runs everything through merge requests and it works, because git fluency is a hiring condition there. That is an entry condition of their model, not a transferable practice.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with the three actions. Point at the canonical URL. Invite the first three users to break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645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40080"/>
            <a:ext cx="1504188" cy="292608"/>
          </a:xfrm>
          <a:prstGeom prst="roundRect">
            <a:avLst>
              <a:gd name="adj" fmla="val 50000"/>
            </a:avLst>
          </a:prstGeom>
          <a:solidFill>
            <a:srgbClr val="C8102E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640080"/>
            <a:ext cx="15041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PROVISIONAL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21031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Creating Playbooks</a:t>
            </a:r>
            <a:endParaRPr lang="en-US" sz="6000" dirty="0"/>
          </a:p>
        </p:txBody>
      </p:sp>
      <p:sp>
        <p:nvSpPr>
          <p:cNvPr id="5" name="Text 3"/>
          <p:cNvSpPr/>
          <p:nvPr/>
        </p:nvSpPr>
        <p:spPr>
          <a:xfrm>
            <a:off x="548640" y="338328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F2F2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Codifying practice so it transfers, improves, and retires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48640" y="59436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AEB9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projection of the canonical collection. The plays live, and change, at the source.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504188" cy="292608"/>
          </a:xfrm>
          <a:prstGeom prst="roundRect">
            <a:avLst>
              <a:gd name="adj" fmla="val 50000"/>
            </a:avLst>
          </a:prstGeom>
          <a:solidFill>
            <a:srgbClr val="C8102E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502920"/>
            <a:ext cx="15041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1212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Most playbooks die one of two deaths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48640" y="2103120"/>
            <a:ext cx="5349240" cy="3291840"/>
          </a:xfrm>
          <a:prstGeom prst="roundRect">
            <a:avLst>
              <a:gd name="adj" fmla="val 2222"/>
            </a:avLst>
          </a:prstGeom>
          <a:solidFill>
            <a:srgbClr val="F2F2F2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2423160"/>
            <a:ext cx="4617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3645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museum piece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914400" y="3017520"/>
            <a:ext cx="46177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Written once, never revised against evidence. Stale plays are worse than no plays, because they carry false authority.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tell: every play has the same date on it.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263640" y="2103120"/>
            <a:ext cx="5349240" cy="3291840"/>
          </a:xfrm>
          <a:prstGeom prst="roundRect">
            <a:avLst>
              <a:gd name="adj" fmla="val 2222"/>
            </a:avLst>
          </a:prstGeom>
          <a:solidFill>
            <a:srgbClr val="F2F2F2"/>
          </a:solidFill>
          <a:ln/>
        </p:spPr>
      </p:sp>
      <p:sp>
        <p:nvSpPr>
          <p:cNvPr id="9" name="Text 7"/>
          <p:cNvSpPr/>
          <p:nvPr/>
        </p:nvSpPr>
        <p:spPr>
          <a:xfrm>
            <a:off x="6629400" y="2423160"/>
            <a:ext cx="4617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3645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enforcement tool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6629400" y="3017520"/>
            <a:ext cx="46177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Made mandatory, when-not-to deleted. The artefact built to spread good practice becomes the thing improvement has to fight.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tell: teams comply visibly and ignore it privately.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48640" y="580644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deaths have the same cause: the tension between standardising and improving was never resolved.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399032" cy="292608"/>
          </a:xfrm>
          <a:prstGeom prst="roundRect">
            <a:avLst>
              <a:gd name="adj" fmla="val 50000"/>
            </a:avLst>
          </a:prstGeom>
          <a:solidFill>
            <a:srgbClr val="C8102E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502920"/>
            <a:ext cx="13990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1212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play is a situated action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17830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6E7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you see these conditions, this move tends to work, and here is how you would know.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548640" y="2468880"/>
            <a:ext cx="5349240" cy="1645920"/>
          </a:xfrm>
          <a:prstGeom prst="roundRect">
            <a:avLst>
              <a:gd name="adj" fmla="val 4444"/>
            </a:avLst>
          </a:prstGeom>
          <a:solidFill>
            <a:srgbClr val="F2F2F2"/>
          </a:solidFill>
          <a:ln/>
        </p:spPr>
      </p:sp>
      <p:sp>
        <p:nvSpPr>
          <p:cNvPr id="7" name="Shape 5"/>
          <p:cNvSpPr/>
          <p:nvPr/>
        </p:nvSpPr>
        <p:spPr>
          <a:xfrm>
            <a:off x="822960" y="2743200"/>
            <a:ext cx="457200" cy="457200"/>
          </a:xfrm>
          <a:prstGeom prst="ellipse">
            <a:avLst/>
          </a:prstGeom>
          <a:solidFill>
            <a:srgbClr val="C8102E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2743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463040" y="2724912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3645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Entry conditions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1463040" y="3218688"/>
            <a:ext cx="4160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situation the reader is standing in. Not the topic, the situation.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263640" y="2468880"/>
            <a:ext cx="5349240" cy="1645920"/>
          </a:xfrm>
          <a:prstGeom prst="roundRect">
            <a:avLst>
              <a:gd name="adj" fmla="val 4444"/>
            </a:avLst>
          </a:prstGeom>
          <a:solidFill>
            <a:srgbClr val="F2F2F2"/>
          </a:solidFill>
          <a:ln/>
        </p:spPr>
      </p:sp>
      <p:sp>
        <p:nvSpPr>
          <p:cNvPr id="12" name="Shape 10"/>
          <p:cNvSpPr/>
          <p:nvPr/>
        </p:nvSpPr>
        <p:spPr>
          <a:xfrm>
            <a:off x="6537960" y="2743200"/>
            <a:ext cx="457200" cy="457200"/>
          </a:xfrm>
          <a:prstGeom prst="ellipse">
            <a:avLst/>
          </a:prstGeom>
          <a:solidFill>
            <a:srgbClr val="C8102E"/>
          </a:solidFill>
          <a:ln/>
        </p:spPr>
      </p:sp>
      <p:sp>
        <p:nvSpPr>
          <p:cNvPr id="13" name="Text 11"/>
          <p:cNvSpPr/>
          <p:nvPr/>
        </p:nvSpPr>
        <p:spPr>
          <a:xfrm>
            <a:off x="6537960" y="2743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178040" y="2724912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3645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action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7178040" y="3218688"/>
            <a:ext cx="4160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to do. Short. Usually the smallest part of a good play.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48640" y="4343400"/>
            <a:ext cx="5349240" cy="1645920"/>
          </a:xfrm>
          <a:prstGeom prst="roundRect">
            <a:avLst>
              <a:gd name="adj" fmla="val 4444"/>
            </a:avLst>
          </a:prstGeom>
          <a:solidFill>
            <a:srgbClr val="F2F2F2"/>
          </a:solidFill>
          <a:ln/>
        </p:spPr>
      </p:sp>
      <p:sp>
        <p:nvSpPr>
          <p:cNvPr id="17" name="Shape 15"/>
          <p:cNvSpPr/>
          <p:nvPr/>
        </p:nvSpPr>
        <p:spPr>
          <a:xfrm>
            <a:off x="822960" y="4617720"/>
            <a:ext cx="457200" cy="457200"/>
          </a:xfrm>
          <a:prstGeom prst="ellipse">
            <a:avLst/>
          </a:prstGeom>
          <a:solidFill>
            <a:srgbClr val="C8102E"/>
          </a:solidFill>
          <a:ln/>
        </p:spPr>
      </p:sp>
      <p:sp>
        <p:nvSpPr>
          <p:cNvPr id="18" name="Text 16"/>
          <p:cNvSpPr/>
          <p:nvPr/>
        </p:nvSpPr>
        <p:spPr>
          <a:xfrm>
            <a:off x="822960" y="46177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463040" y="4599432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3645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Signals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1463040" y="5093208"/>
            <a:ext cx="4160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you would know it is working. Observable within weeks.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6263640" y="4343400"/>
            <a:ext cx="5349240" cy="1645920"/>
          </a:xfrm>
          <a:prstGeom prst="roundRect">
            <a:avLst>
              <a:gd name="adj" fmla="val 4444"/>
            </a:avLst>
          </a:prstGeom>
          <a:solidFill>
            <a:srgbClr val="36454F"/>
          </a:solidFill>
          <a:ln/>
        </p:spPr>
      </p:sp>
      <p:sp>
        <p:nvSpPr>
          <p:cNvPr id="22" name="Shape 20"/>
          <p:cNvSpPr/>
          <p:nvPr/>
        </p:nvSpPr>
        <p:spPr>
          <a:xfrm>
            <a:off x="6537960" y="4617720"/>
            <a:ext cx="457200" cy="457200"/>
          </a:xfrm>
          <a:prstGeom prst="ellipse">
            <a:avLst/>
          </a:prstGeom>
          <a:solidFill>
            <a:srgbClr val="C8102E"/>
          </a:solidFill>
          <a:ln/>
        </p:spPr>
      </p:sp>
      <p:sp>
        <p:nvSpPr>
          <p:cNvPr id="23" name="Text 21"/>
          <p:cNvSpPr/>
          <p:nvPr/>
        </p:nvSpPr>
        <p:spPr>
          <a:xfrm>
            <a:off x="6537960" y="46177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7178040" y="4599432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 not to</a:t>
            </a:r>
            <a:endParaRPr lang="en-US" sz="1900" dirty="0"/>
          </a:p>
        </p:txBody>
      </p:sp>
      <p:sp>
        <p:nvSpPr>
          <p:cNvPr id="25" name="Text 23"/>
          <p:cNvSpPr/>
          <p:nvPr/>
        </p:nvSpPr>
        <p:spPr>
          <a:xfrm>
            <a:off x="7178040" y="5093208"/>
            <a:ext cx="4160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2F2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conditions under which the play does not apply. Mandatory.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188720" cy="292608"/>
          </a:xfrm>
          <a:prstGeom prst="roundRect">
            <a:avLst>
              <a:gd name="adj" fmla="val 50000"/>
            </a:avLst>
          </a:prstGeom>
          <a:solidFill>
            <a:srgbClr val="C8102E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502920"/>
            <a:ext cx="1188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TEST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1212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Most things called playbooks are something else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178308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questions decide it: </a:t>
            </a:r>
            <a:pPr indent="0" marL="0">
              <a:buNone/>
            </a:pPr>
            <a:r>
              <a:rPr lang="en-US" sz="16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plays? entry conditions? when-not-to? signals? judgement?  Any no, and it is a neighbour: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48640" y="2651760"/>
            <a:ext cx="11064240" cy="768096"/>
          </a:xfrm>
          <a:prstGeom prst="roundRect">
            <a:avLst>
              <a:gd name="adj" fmla="val 7143"/>
            </a:avLst>
          </a:prstGeom>
          <a:solidFill>
            <a:srgbClr val="F2F2F2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2651760"/>
            <a:ext cx="26517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81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Checklist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3657600" y="2651760"/>
            <a:ext cx="44805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Items to verify, no situating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321040" y="2651760"/>
            <a:ext cx="31089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the failure mode is forgetting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3547872"/>
            <a:ext cx="11064240" cy="768096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9525">
            <a:solidFill>
              <a:srgbClr val="DDDDD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68680" y="3547872"/>
            <a:ext cx="26517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81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Runbook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3657600" y="3547872"/>
            <a:ext cx="44805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Deterministic steps, judgement minimised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321040" y="3547872"/>
            <a:ext cx="31089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the domain is stable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48640" y="4443984"/>
            <a:ext cx="11064240" cy="768096"/>
          </a:xfrm>
          <a:prstGeom prst="roundRect">
            <a:avLst>
              <a:gd name="adj" fmla="val 7143"/>
            </a:avLst>
          </a:prstGeom>
          <a:solidFill>
            <a:srgbClr val="F2F2F2"/>
          </a:solidFill>
          <a:ln/>
        </p:spPr>
      </p:sp>
      <p:sp>
        <p:nvSpPr>
          <p:cNvPr id="15" name="Text 13"/>
          <p:cNvSpPr/>
          <p:nvPr/>
        </p:nvSpPr>
        <p:spPr>
          <a:xfrm>
            <a:off x="868680" y="4443984"/>
            <a:ext cx="26517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81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Methodology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3657600" y="4443984"/>
            <a:ext cx="44805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Adopt it wholesale, when-not-to deleted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321040" y="4443984"/>
            <a:ext cx="31089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Rarely. A one-way door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548640" y="5340096"/>
            <a:ext cx="11064240" cy="768096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9525">
            <a:solidFill>
              <a:srgbClr val="DDDDDD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68680" y="5340096"/>
            <a:ext cx="26517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81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Values statement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3657600" y="5340096"/>
            <a:ext cx="44805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Aspirations without moves or signals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8321040" y="5340096"/>
            <a:ext cx="31089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on its own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548640" y="603504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Something else is fine. Mislabelling it is not. The label sets the reader's contract.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3645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40080"/>
            <a:ext cx="1504188" cy="292608"/>
          </a:xfrm>
          <a:prstGeom prst="roundRect">
            <a:avLst>
              <a:gd name="adj" fmla="val 50000"/>
            </a:avLst>
          </a:prstGeom>
          <a:solidFill>
            <a:srgbClr val="C8102E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640080"/>
            <a:ext cx="15041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THESIS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1554480"/>
            <a:ext cx="110642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Codification standardises.</a:t>
            </a:r>
            <a:endParaRPr lang="en-US" sz="4000" dirty="0"/>
          </a:p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Improvement requires variation.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566160"/>
            <a:ext cx="10424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F2F2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resolution is Toyota's: the standard is not the ceiling, it is the baseline that makes improvement visible. You cannot see a local improvement without a standard to see it against.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548640" y="5029200"/>
            <a:ext cx="10424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AEB9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holds only if two things are true:  </a:t>
            </a:r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play is explicitly provisional</a:t>
            </a:r>
            <a:pPr indent="0" marL="0">
              <a:buNone/>
            </a:pPr>
            <a:r>
              <a:rPr lang="en-US" sz="1800" dirty="0">
                <a:solidFill>
                  <a:srgbClr val="AEB9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and </a:t>
            </a:r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local improvement can become the new standard cheaply.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714500" cy="292608"/>
          </a:xfrm>
          <a:prstGeom prst="roundRect">
            <a:avLst>
              <a:gd name="adj" fmla="val 50000"/>
            </a:avLst>
          </a:prstGeom>
          <a:solidFill>
            <a:srgbClr val="C8102E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502920"/>
            <a:ext cx="17145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LIFECYCLE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1212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Five stages, each with plays and a paired antipattern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48640" y="2286000"/>
            <a:ext cx="2057400" cy="914400"/>
          </a:xfrm>
          <a:prstGeom prst="roundRect">
            <a:avLst>
              <a:gd name="adj" fmla="val 8000"/>
            </a:avLst>
          </a:prstGeom>
          <a:solidFill>
            <a:srgbClr val="36454F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2286000"/>
            <a:ext cx="2057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Sense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 rot="5400000">
            <a:off x="2619756" y="2624328"/>
            <a:ext cx="173736" cy="237744"/>
          </a:xfrm>
          <a:prstGeom prst="triangle">
            <a:avLst/>
          </a:prstGeom>
          <a:solidFill>
            <a:srgbClr val="C8102E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3429000"/>
            <a:ext cx="2148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Notice the third time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502920" y="457200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i="1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Premature codification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2807208" y="2286000"/>
            <a:ext cx="2057400" cy="914400"/>
          </a:xfrm>
          <a:prstGeom prst="roundRect">
            <a:avLst>
              <a:gd name="adj" fmla="val 8000"/>
            </a:avLst>
          </a:prstGeom>
          <a:solidFill>
            <a:srgbClr val="36454F"/>
          </a:solidFill>
          <a:ln/>
        </p:spPr>
      </p:sp>
      <p:sp>
        <p:nvSpPr>
          <p:cNvPr id="11" name="Text 9"/>
          <p:cNvSpPr/>
          <p:nvPr/>
        </p:nvSpPr>
        <p:spPr>
          <a:xfrm>
            <a:off x="2807208" y="2286000"/>
            <a:ext cx="2057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Extract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 rot="5400000">
            <a:off x="4878324" y="2624328"/>
            <a:ext cx="173736" cy="237744"/>
          </a:xfrm>
          <a:prstGeom prst="triangle">
            <a:avLst/>
          </a:prstGeom>
          <a:solidFill>
            <a:srgbClr val="C8102E"/>
          </a:solidFill>
          <a:ln/>
        </p:spPr>
      </p:sp>
      <p:sp>
        <p:nvSpPr>
          <p:cNvPr id="13" name="Text 11"/>
          <p:cNvSpPr/>
          <p:nvPr/>
        </p:nvSpPr>
        <p:spPr>
          <a:xfrm>
            <a:off x="2761488" y="3429000"/>
            <a:ext cx="2148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what happened, not the official story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2761488" y="457200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i="1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espoused playbook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065776" y="2286000"/>
            <a:ext cx="2057400" cy="914400"/>
          </a:xfrm>
          <a:prstGeom prst="roundRect">
            <a:avLst>
              <a:gd name="adj" fmla="val 8000"/>
            </a:avLst>
          </a:prstGeom>
          <a:solidFill>
            <a:srgbClr val="36454F"/>
          </a:solidFill>
          <a:ln/>
        </p:spPr>
      </p:sp>
      <p:sp>
        <p:nvSpPr>
          <p:cNvPr id="16" name="Text 14"/>
          <p:cNvSpPr/>
          <p:nvPr/>
        </p:nvSpPr>
        <p:spPr>
          <a:xfrm>
            <a:off x="5065776" y="2286000"/>
            <a:ext cx="2057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Codify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 rot="5400000">
            <a:off x="7136892" y="2624328"/>
            <a:ext cx="173736" cy="237744"/>
          </a:xfrm>
          <a:prstGeom prst="triangle">
            <a:avLst/>
          </a:prstGeom>
          <a:solidFill>
            <a:srgbClr val="C8102E"/>
          </a:solidFill>
          <a:ln/>
        </p:spPr>
      </p:sp>
      <p:sp>
        <p:nvSpPr>
          <p:cNvPr id="18" name="Text 16"/>
          <p:cNvSpPr/>
          <p:nvPr/>
        </p:nvSpPr>
        <p:spPr>
          <a:xfrm>
            <a:off x="5020056" y="3429000"/>
            <a:ext cx="2148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Entry conditions, forces, when-not-to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5020056" y="457200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i="1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context-free recipe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7324344" y="2286000"/>
            <a:ext cx="2057400" cy="914400"/>
          </a:xfrm>
          <a:prstGeom prst="roundRect">
            <a:avLst>
              <a:gd name="adj" fmla="val 8000"/>
            </a:avLst>
          </a:prstGeom>
          <a:solidFill>
            <a:srgbClr val="36454F"/>
          </a:solidFill>
          <a:ln/>
        </p:spPr>
      </p:sp>
      <p:sp>
        <p:nvSpPr>
          <p:cNvPr id="21" name="Text 19"/>
          <p:cNvSpPr/>
          <p:nvPr/>
        </p:nvSpPr>
        <p:spPr>
          <a:xfrm>
            <a:off x="7324344" y="2286000"/>
            <a:ext cx="2057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Publish</a:t>
            </a:r>
            <a:endParaRPr lang="en-US" sz="2000" dirty="0"/>
          </a:p>
        </p:txBody>
      </p:sp>
      <p:sp>
        <p:nvSpPr>
          <p:cNvPr id="22" name="Shape 20"/>
          <p:cNvSpPr/>
          <p:nvPr/>
        </p:nvSpPr>
        <p:spPr>
          <a:xfrm rot="5400000">
            <a:off x="9395460" y="2624328"/>
            <a:ext cx="173736" cy="237744"/>
          </a:xfrm>
          <a:prstGeom prst="triangle">
            <a:avLst/>
          </a:prstGeom>
          <a:solidFill>
            <a:srgbClr val="C8102E"/>
          </a:solidFill>
          <a:ln/>
        </p:spPr>
      </p:sp>
      <p:sp>
        <p:nvSpPr>
          <p:cNvPr id="23" name="Text 21"/>
          <p:cNvSpPr/>
          <p:nvPr/>
        </p:nvSpPr>
        <p:spPr>
          <a:xfrm>
            <a:off x="7278624" y="3429000"/>
            <a:ext cx="2148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Pull, not push. Index by situation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7278624" y="457200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i="1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broadcast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9582912" y="2286000"/>
            <a:ext cx="2057400" cy="914400"/>
          </a:xfrm>
          <a:prstGeom prst="roundRect">
            <a:avLst>
              <a:gd name="adj" fmla="val 8000"/>
            </a:avLst>
          </a:prstGeom>
          <a:solidFill>
            <a:srgbClr val="36454F"/>
          </a:solidFill>
          <a:ln/>
        </p:spPr>
      </p:sp>
      <p:sp>
        <p:nvSpPr>
          <p:cNvPr id="26" name="Text 24"/>
          <p:cNvSpPr/>
          <p:nvPr/>
        </p:nvSpPr>
        <p:spPr>
          <a:xfrm>
            <a:off x="9582912" y="2286000"/>
            <a:ext cx="2057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Govern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9537192" y="3429000"/>
            <a:ext cx="2148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Improvement to standard. Retire in the open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9537192" y="457200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i="1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museum piece</a:t>
            </a:r>
            <a:endParaRPr lang="en-US" sz="1150" dirty="0"/>
          </a:p>
        </p:txBody>
      </p:sp>
      <p:sp>
        <p:nvSpPr>
          <p:cNvPr id="29" name="Text 27"/>
          <p:cNvSpPr/>
          <p:nvPr/>
        </p:nvSpPr>
        <p:spPr>
          <a:xfrm>
            <a:off x="548640" y="580644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pattern pairs with the antipattern it exists to prevent. An antipattern without a paired pattern is being clever at someone else's expense.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714500" cy="292608"/>
          </a:xfrm>
          <a:prstGeom prst="roundRect">
            <a:avLst>
              <a:gd name="adj" fmla="val 50000"/>
            </a:avLst>
          </a:prstGeom>
          <a:solidFill>
            <a:srgbClr val="C8102E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502920"/>
            <a:ext cx="17145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HARD PART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1212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Extract from what happened, not what we say happens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1828800"/>
            <a:ext cx="10972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describe their espoused theory, not their theory in use. The gap is largest exactly where practice is most skilled, because skilled practice has gone tacit.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548640" y="2834640"/>
            <a:ext cx="6766560" cy="3017520"/>
          </a:xfrm>
          <a:prstGeom prst="roundRect">
            <a:avLst>
              <a:gd name="adj" fmla="val 2424"/>
            </a:avLst>
          </a:prstGeom>
          <a:solidFill>
            <a:srgbClr val="F2F2F2"/>
          </a:solidFill>
          <a:ln/>
        </p:spPr>
      </p:sp>
      <p:sp>
        <p:nvSpPr>
          <p:cNvPr id="7" name="Text 5"/>
          <p:cNvSpPr/>
          <p:nvPr/>
        </p:nvSpPr>
        <p:spPr>
          <a:xfrm>
            <a:off x="914400" y="3108960"/>
            <a:ext cx="6035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3645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discipline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914400" y="3657600"/>
            <a:ext cx="61264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the instances out raw first. What actually happened, what resistance it hit, what memory wants to smooth over.</a:t>
            </a:r>
            <a:endParaRPr lang="en-US" sz="14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Then extract the play from the narrative. Never draft the play first and reach back for instances as decoration.</a:t>
            </a:r>
            <a:endParaRPr lang="en-US" sz="1450" dirty="0"/>
          </a:p>
          <a:p>
            <a:pPr marL="342900" indent="-342900">
              <a:buSzPct val="100000"/>
              <a:buChar char="•"/>
            </a:pPr>
            <a:r>
              <a:rPr lang="en-US" sz="145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the failure in. If it took three attempts or needed air cover, that goes in the play as a force.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7589520" y="2834640"/>
            <a:ext cx="4023360" cy="3017520"/>
          </a:xfrm>
          <a:prstGeom prst="roundRect">
            <a:avLst>
              <a:gd name="adj" fmla="val 2424"/>
            </a:avLst>
          </a:prstGeom>
          <a:solidFill>
            <a:srgbClr val="36454F"/>
          </a:solidFill>
          <a:ln/>
        </p:spPr>
      </p:sp>
      <p:sp>
        <p:nvSpPr>
          <p:cNvPr id="10" name="Text 8"/>
          <p:cNvSpPr/>
          <p:nvPr/>
        </p:nvSpPr>
        <p:spPr>
          <a:xfrm>
            <a:off x="7955280" y="310896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tell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955280" y="365760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F2F2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real play contains at least one detail you would rather leave out.</a:t>
            </a:r>
            <a:endParaRPr lang="en-US" sz="1450" dirty="0"/>
          </a:p>
          <a:p>
            <a:pPr indent="0" marL="0">
              <a:buNone/>
            </a:pP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F2F2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nobody is embarrassed by anything in it, you codified the official story.</a:t>
            </a:r>
            <a:endParaRPr lang="en-US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2029968" cy="292608"/>
          </a:xfrm>
          <a:prstGeom prst="roundRect">
            <a:avLst>
              <a:gd name="adj" fmla="val 50000"/>
            </a:avLst>
          </a:prstGeom>
          <a:solidFill>
            <a:srgbClr val="C8102E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502920"/>
            <a:ext cx="20299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CENTRAL PLAY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1212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Local improvement becomes the new standard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2788920" y="2148840"/>
            <a:ext cx="3200400" cy="1234440"/>
          </a:xfrm>
          <a:prstGeom prst="roundRect">
            <a:avLst>
              <a:gd name="adj" fmla="val 7407"/>
            </a:avLst>
          </a:prstGeom>
          <a:solidFill>
            <a:srgbClr val="36454F"/>
          </a:solidFill>
          <a:ln/>
        </p:spPr>
      </p:sp>
      <p:sp>
        <p:nvSpPr>
          <p:cNvPr id="6" name="Text 4"/>
          <p:cNvSpPr/>
          <p:nvPr/>
        </p:nvSpPr>
        <p:spPr>
          <a:xfrm>
            <a:off x="2788920" y="2148840"/>
            <a:ext cx="3200400" cy="12344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varies a play locally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7406640" y="2148840"/>
            <a:ext cx="3200400" cy="1234440"/>
          </a:xfrm>
          <a:prstGeom prst="roundRect">
            <a:avLst>
              <a:gd name="adj" fmla="val 7407"/>
            </a:avLst>
          </a:prstGeom>
          <a:solidFill>
            <a:srgbClr val="36454F"/>
          </a:solidFill>
          <a:ln/>
        </p:spPr>
      </p:sp>
      <p:sp>
        <p:nvSpPr>
          <p:cNvPr id="8" name="Text 6"/>
          <p:cNvSpPr/>
          <p:nvPr/>
        </p:nvSpPr>
        <p:spPr>
          <a:xfrm>
            <a:off x="7406640" y="2148840"/>
            <a:ext cx="3200400" cy="12344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Variation survives 3+ uses,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beats the standard on its signals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7406640" y="4343400"/>
            <a:ext cx="3200400" cy="1234440"/>
          </a:xfrm>
          <a:prstGeom prst="roundRect">
            <a:avLst>
              <a:gd name="adj" fmla="val 7407"/>
            </a:avLst>
          </a:prstGeom>
          <a:solidFill>
            <a:srgbClr val="36454F"/>
          </a:solidFill>
          <a:ln/>
        </p:spPr>
      </p:sp>
      <p:sp>
        <p:nvSpPr>
          <p:cNvPr id="10" name="Text 8"/>
          <p:cNvSpPr/>
          <p:nvPr/>
        </p:nvSpPr>
        <p:spPr>
          <a:xfrm>
            <a:off x="7406640" y="4343400"/>
            <a:ext cx="3200400" cy="12344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 adopts, adapts,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declines with reasons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2788920" y="4343400"/>
            <a:ext cx="3200400" cy="1234440"/>
          </a:xfrm>
          <a:prstGeom prst="roundRect">
            <a:avLst>
              <a:gd name="adj" fmla="val 7407"/>
            </a:avLst>
          </a:prstGeom>
          <a:solidFill>
            <a:srgbClr val="C8102E"/>
          </a:solidFill>
          <a:ln/>
        </p:spPr>
      </p:sp>
      <p:sp>
        <p:nvSpPr>
          <p:cNvPr id="12" name="Text 10"/>
          <p:cNvSpPr/>
          <p:nvPr/>
        </p:nvSpPr>
        <p:spPr>
          <a:xfrm>
            <a:off x="2788920" y="4343400"/>
            <a:ext cx="3200400" cy="12344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standard shifts.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Behaviour changes, not just the doc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035040" y="2743200"/>
            <a:ext cx="1325880" cy="0"/>
          </a:xfrm>
          <a:prstGeom prst="line">
            <a:avLst/>
          </a:prstGeom>
          <a:noFill/>
          <a:ln w="31750">
            <a:solidFill>
              <a:srgbClr val="6E7B85"/>
            </a:solidFill>
            <a:prstDash val="solid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9006840" y="3429000"/>
            <a:ext cx="0" cy="868680"/>
          </a:xfrm>
          <a:prstGeom prst="line">
            <a:avLst/>
          </a:prstGeom>
          <a:noFill/>
          <a:ln w="31750">
            <a:solidFill>
              <a:srgbClr val="6E7B85"/>
            </a:solidFill>
            <a:prstDash val="solid"/>
            <a:tailEnd type="triangle"/>
          </a:ln>
        </p:spPr>
      </p:sp>
      <p:sp>
        <p:nvSpPr>
          <p:cNvPr id="15" name="Shape 13"/>
          <p:cNvSpPr/>
          <p:nvPr/>
        </p:nvSpPr>
        <p:spPr>
          <a:xfrm>
            <a:off x="7360920" y="4956048"/>
            <a:ext cx="-1325880" cy="0"/>
          </a:xfrm>
          <a:prstGeom prst="line">
            <a:avLst/>
          </a:prstGeom>
          <a:noFill/>
          <a:ln w="31750">
            <a:solidFill>
              <a:srgbClr val="6E7B85"/>
            </a:solidFill>
            <a:prstDash val="solid"/>
            <a:tailEnd type="triangle"/>
          </a:ln>
        </p:spPr>
      </p:sp>
      <p:sp>
        <p:nvSpPr>
          <p:cNvPr id="16" name="Shape 14"/>
          <p:cNvSpPr/>
          <p:nvPr/>
        </p:nvSpPr>
        <p:spPr>
          <a:xfrm>
            <a:off x="4389120" y="4297680"/>
            <a:ext cx="0" cy="-868680"/>
          </a:xfrm>
          <a:prstGeom prst="line">
            <a:avLst/>
          </a:prstGeom>
          <a:noFill/>
          <a:ln w="31750">
            <a:solidFill>
              <a:srgbClr val="6E7B85"/>
            </a:solidFill>
            <a:prstDash val="solid"/>
            <a:tailEnd type="triangle"/>
          </a:ln>
        </p:spPr>
      </p:sp>
      <p:sp>
        <p:nvSpPr>
          <p:cNvPr id="17" name="Text 15"/>
          <p:cNvSpPr/>
          <p:nvPr/>
        </p:nvSpPr>
        <p:spPr>
          <a:xfrm>
            <a:off x="548640" y="589788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whole rule: the change path must cost less than the workaround. The moment it does not, the playbook forks into an official version and a real one.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2135124" cy="292608"/>
          </a:xfrm>
          <a:prstGeom prst="roundRect">
            <a:avLst>
              <a:gd name="adj" fmla="val 50000"/>
            </a:avLst>
          </a:prstGeom>
          <a:solidFill>
            <a:srgbClr val="C8102E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502920"/>
            <a:ext cx="21351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 AND ACCESS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1212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secret doors, no wizard's tax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640080" y="2194560"/>
            <a:ext cx="502920" cy="502920"/>
          </a:xfrm>
          <a:prstGeom prst="ellipse">
            <a:avLst/>
          </a:prstGeom>
          <a:solidFill>
            <a:srgbClr val="C8102E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21945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371600" y="2103120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3645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Default to public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1371600" y="2532888"/>
            <a:ext cx="10058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Exceptions per play, not per collection. External challenge is a free test suite. A public collection recruits.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640080" y="3520440"/>
            <a:ext cx="502920" cy="502920"/>
          </a:xfrm>
          <a:prstGeom prst="ellipse">
            <a:avLst/>
          </a:prstGeom>
          <a:solidFill>
            <a:srgbClr val="C8102E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35204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371600" y="3429000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3645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Reading needs a browser, nothing more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1371600" y="3858768"/>
            <a:ext cx="10058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Canonical form is text under version control. The reading path is a stable URL. Never a repo clone.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846320"/>
            <a:ext cx="502920" cy="502920"/>
          </a:xfrm>
          <a:prstGeom prst="ellipse">
            <a:avLst/>
          </a:prstGeom>
          <a:solidFill>
            <a:srgbClr val="C8102E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4846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371600" y="4754880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3645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Proposing needs no tooling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1371600" y="5184648"/>
            <a:ext cx="10058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form, an email, a comment counts. Git fluency is never the price of participation.</a:t>
            </a:r>
            <a:endParaRPr lang="en-US" sz="1450" dirty="0"/>
          </a:p>
        </p:txBody>
      </p:sp>
      <p:sp>
        <p:nvSpPr>
          <p:cNvPr id="17" name="Text 15"/>
          <p:cNvSpPr/>
          <p:nvPr/>
        </p:nvSpPr>
        <p:spPr>
          <a:xfrm>
            <a:off x="548640" y="60807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tell that you have failed: the people closest to the work are not the people proposing changes.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3645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40080"/>
            <a:ext cx="1399032" cy="292608"/>
          </a:xfrm>
          <a:prstGeom prst="roundRect">
            <a:avLst>
              <a:gd name="adj" fmla="val 50000"/>
            </a:avLst>
          </a:prstGeom>
          <a:solidFill>
            <a:srgbClr val="C8102E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640080"/>
            <a:ext cx="13990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HERE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1463040"/>
            <a:ext cx="110642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plays that transfer beat fifteen that don't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94360" y="3200400"/>
            <a:ext cx="10515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rgbClr val="F2F2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a candidate list today. One line per repeated move.</a:t>
            </a:r>
            <a:endParaRPr lang="en-US" sz="19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rgbClr val="F2F2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one play, from a real instance, using the template. Entry conditions first.</a:t>
            </a:r>
            <a:endParaRPr lang="en-US" sz="1900" dirty="0"/>
          </a:p>
          <a:p>
            <a:pPr marL="342900" indent="-342900">
              <a:buSzPct val="100000"/>
              <a:buChar char="•"/>
            </a:pPr>
            <a:r>
              <a:rPr lang="en-US" sz="1900" dirty="0">
                <a:solidFill>
                  <a:srgbClr val="F2F2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Publish before you are confident. The first three uses are the test suite.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548640" y="57607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AEB9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deck is a projection. It carries no status and no last-tested date, because it cannot honour them. The canonical collection, with both, lives at the source.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2026-07-16T20:57:27Z</dcterms:created>
  <dcterms:modified xsi:type="dcterms:W3CDTF">2026-07-16T20:57:27Z</dcterms:modified>
</cp:coreProperties>
</file>